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256" r:id="rId2"/>
    <p:sldId id="319" r:id="rId3"/>
    <p:sldId id="258" r:id="rId4"/>
    <p:sldId id="281" r:id="rId5"/>
    <p:sldId id="285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93" r:id="rId14"/>
    <p:sldId id="294" r:id="rId15"/>
    <p:sldId id="295" r:id="rId16"/>
    <p:sldId id="298" r:id="rId17"/>
    <p:sldId id="299" r:id="rId18"/>
    <p:sldId id="297" r:id="rId19"/>
    <p:sldId id="301" r:id="rId20"/>
    <p:sldId id="300" r:id="rId21"/>
    <p:sldId id="311" r:id="rId22"/>
    <p:sldId id="312" r:id="rId23"/>
    <p:sldId id="313" r:id="rId24"/>
    <p:sldId id="317" r:id="rId25"/>
    <p:sldId id="318" r:id="rId26"/>
    <p:sldId id="314" r:id="rId27"/>
    <p:sldId id="315" r:id="rId28"/>
    <p:sldId id="316" r:id="rId29"/>
    <p:sldId id="320" r:id="rId30"/>
    <p:sldId id="302" r:id="rId31"/>
    <p:sldId id="296" r:id="rId32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63" y="7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 dirty="0">
              <a:latin typeface="Calibri Light" panose="020F0302020204030204" pitchFamily="34" charset="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>
                <a:latin typeface="Calibri Light" panose="020F0302020204030204" pitchFamily="34" charset="0"/>
              </a:rPr>
              <a:t>2025/11/14</a:t>
            </a:fld>
            <a:endParaRPr lang="zh-CN" altLang="en-US" dirty="0">
              <a:latin typeface="Calibri Light" panose="020F030202020403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 dirty="0">
              <a:latin typeface="Calibri Light" panose="020F030202020403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>
                <a:latin typeface="Calibri Light" panose="020F0302020204030204" pitchFamily="34" charset="0"/>
              </a:rPr>
              <a:t>‹#›</a:t>
            </a:fld>
            <a:endParaRPr lang="zh-CN" altLang="en-US" dirty="0">
              <a:latin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libri Light" panose="020F0302020204030204" pitchFamily="34" charset="0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0945"/>
            <a:ext cx="9848088" cy="811530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>
                <a:sym typeface="+mn-ea"/>
              </a:rPr>
              <a:t>Click to edit Master title style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Click to 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2025/11/14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8" name="直接连接符 7" hidden="1"/>
          <p:cNvCxnSpPr/>
          <p:nvPr userDrawn="1"/>
        </p:nvCxnSpPr>
        <p:spPr>
          <a:xfrm>
            <a:off x="742950" y="434340"/>
            <a:ext cx="0" cy="1391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Click to edit Master title style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2025/11/14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Click to edit Master title style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Click to edit Master text styles</a:t>
            </a:r>
          </a:p>
          <a:p>
            <a:pPr lvl="1"/>
            <a:r>
              <a:rPr lang="zh-CN" altLang="en-US" dirty="0"/>
              <a:t>Second level</a:t>
            </a:r>
          </a:p>
          <a:p>
            <a:pPr lvl="2"/>
            <a:r>
              <a:rPr lang="zh-CN" altLang="en-US" dirty="0"/>
              <a:t>Third level</a:t>
            </a:r>
          </a:p>
          <a:p>
            <a:pPr lvl="3"/>
            <a:r>
              <a:rPr lang="zh-CN" altLang="en-US" dirty="0"/>
              <a:t>Fourth level</a:t>
            </a:r>
          </a:p>
          <a:p>
            <a:pPr lvl="4"/>
            <a:r>
              <a:rPr lang="zh-CN" altLang="en-US" dirty="0"/>
              <a:t>Fifth level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  <a:pPr/>
              <a:t>2025/11/14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 Light" panose="020F030202020403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Calibri Light" panose="020F03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Calibri Light" panose="020F030202020403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inria.github.io/scikit-learn-mooc/python_scripts/dev_features_importance.html" TargetMode="External"/><Relationship Id="rId2" Type="http://schemas.openxmlformats.org/officeDocument/2006/relationships/hyperlink" Target="https://www.geeksforgeeks.org/decision-tree-introduction-example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kaggle.com/code/pratikkgandhi/predicting-breast-cancer-with-random-forest-95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mailto:Luu.p.loi@googlemail.com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35909" y="1843224"/>
            <a:ext cx="10244470" cy="218700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4800" b="1" dirty="0"/>
              <a:t>Embedded Methods</a:t>
            </a:r>
            <a:r>
              <a:rPr lang="en-US" altLang="zh-CN" sz="6600" b="1" dirty="0"/>
              <a:t> </a:t>
            </a:r>
            <a:br>
              <a:rPr lang="en-US" altLang="zh-CN" sz="6600" b="1" dirty="0"/>
            </a:br>
            <a:r>
              <a:rPr lang="en-US" altLang="zh-CN" sz="6600" b="1" dirty="0"/>
              <a:t>Feature Importance from Random Forest</a:t>
            </a:r>
          </a:p>
        </p:txBody>
      </p:sp>
      <p:sp>
        <p:nvSpPr>
          <p:cNvPr id="3" name="Google Shape;67;p1">
            <a:extLst>
              <a:ext uri="{FF2B5EF4-FFF2-40B4-BE49-F238E27FC236}">
                <a16:creationId xmlns:a16="http://schemas.microsoft.com/office/drawing/2014/main" id="{C1EAB62C-6D49-C246-8E80-30B38BE45FBD}"/>
              </a:ext>
            </a:extLst>
          </p:cNvPr>
          <p:cNvSpPr txBox="1"/>
          <p:nvPr/>
        </p:nvSpPr>
        <p:spPr>
          <a:xfrm>
            <a:off x="5437414" y="4457608"/>
            <a:ext cx="5459186" cy="15388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7" rIns="60950" bIns="30467" anchor="t" anchorCtr="0">
            <a:spAutoFit/>
          </a:bodyPr>
          <a:lstStyle/>
          <a:p>
            <a:pPr algn="r"/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Nov 14 2025</a:t>
            </a:r>
          </a:p>
          <a:p>
            <a:pPr algn="r"/>
            <a:r>
              <a:rPr lang="en-US" sz="24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Giảng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 </a:t>
            </a:r>
            <a:r>
              <a:rPr lang="en-US" sz="2400" b="1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viên</a:t>
            </a:r>
            <a:r>
              <a:rPr lang="en-US" sz="24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: TS. Lưu Phúc Lợi</a:t>
            </a:r>
          </a:p>
          <a:p>
            <a:pPr algn="r"/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  <a:sym typeface="Calibri"/>
                <a:hlinkClick r:id="rId2"/>
              </a:rPr>
              <a:t>Luu.p.loi@googlemail.com</a:t>
            </a:r>
            <a:endParaRPr lang="en-US" sz="2400" b="1" dirty="0">
              <a:latin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  <a:p>
            <a:pPr algn="r"/>
            <a:r>
              <a:rPr lang="en-US" sz="2400" b="1" dirty="0" err="1"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Zalo</a:t>
            </a:r>
            <a:r>
              <a:rPr lang="en-US" sz="2400" b="1" dirty="0"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: 0901802182</a:t>
            </a:r>
            <a:endParaRPr sz="12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6 Decision Tree, Boosting, Random Forest (6)"/>
          <p:cNvPicPr>
            <a:picLocks noChangeAspect="1"/>
          </p:cNvPicPr>
          <p:nvPr/>
        </p:nvPicPr>
        <p:blipFill rotWithShape="1">
          <a:blip r:embed="rId2"/>
          <a:srcRect l="4833" t="18605" r="11244" b="12636"/>
          <a:stretch/>
        </p:blipFill>
        <p:spPr>
          <a:xfrm>
            <a:off x="610449" y="435934"/>
            <a:ext cx="10933851" cy="582132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 Decision Tree, Boosting, Random Forest (7)"/>
          <p:cNvPicPr>
            <a:picLocks noChangeAspect="1"/>
          </p:cNvPicPr>
          <p:nvPr/>
        </p:nvPicPr>
        <p:blipFill rotWithShape="1">
          <a:blip r:embed="rId2"/>
          <a:srcRect l="5033" t="17260" r="8425" b="12375"/>
          <a:stretch/>
        </p:blipFill>
        <p:spPr>
          <a:xfrm>
            <a:off x="769973" y="581523"/>
            <a:ext cx="10778706" cy="569495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 Decision Tree, Boosting, Random Forest (8)"/>
          <p:cNvPicPr>
            <a:picLocks noChangeAspect="1"/>
          </p:cNvPicPr>
          <p:nvPr/>
        </p:nvPicPr>
        <p:blipFill rotWithShape="1">
          <a:blip r:embed="rId2"/>
          <a:srcRect l="4478" t="14496" r="8525" b="13721"/>
          <a:stretch/>
        </p:blipFill>
        <p:spPr>
          <a:xfrm>
            <a:off x="436821" y="531430"/>
            <a:ext cx="11322788" cy="607116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6 Decision Tree, Boosting, Random Forest (9)"/>
          <p:cNvPicPr>
            <a:picLocks noChangeAspect="1"/>
          </p:cNvPicPr>
          <p:nvPr/>
        </p:nvPicPr>
        <p:blipFill rotWithShape="1">
          <a:blip r:embed="rId2"/>
          <a:srcRect l="4956" t="18450" r="16966" b="14341"/>
          <a:stretch/>
        </p:blipFill>
        <p:spPr>
          <a:xfrm>
            <a:off x="430532" y="409212"/>
            <a:ext cx="11247266" cy="62912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6 Decision Tree, Boosting, Random Forest (10)"/>
          <p:cNvPicPr>
            <a:picLocks noChangeAspect="1"/>
          </p:cNvPicPr>
          <p:nvPr/>
        </p:nvPicPr>
        <p:blipFill rotWithShape="1">
          <a:blip r:embed="rId2"/>
          <a:srcRect l="4278" t="11686" r="15629" b="24865"/>
          <a:stretch/>
        </p:blipFill>
        <p:spPr>
          <a:xfrm>
            <a:off x="532717" y="565157"/>
            <a:ext cx="11126566" cy="5727686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 Decision Tree, Boosting, Random Forest (11)"/>
          <p:cNvPicPr>
            <a:picLocks noChangeAspect="1"/>
          </p:cNvPicPr>
          <p:nvPr/>
        </p:nvPicPr>
        <p:blipFill rotWithShape="1">
          <a:blip r:embed="rId2"/>
          <a:srcRect l="4702" t="14341" r="15757" b="21396"/>
          <a:stretch/>
        </p:blipFill>
        <p:spPr>
          <a:xfrm>
            <a:off x="763771" y="540580"/>
            <a:ext cx="10760149" cy="564924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6 Decision Tree, Boosting, Random Forest (12)"/>
          <p:cNvPicPr>
            <a:picLocks noChangeAspect="1"/>
          </p:cNvPicPr>
          <p:nvPr/>
        </p:nvPicPr>
        <p:blipFill rotWithShape="1">
          <a:blip r:embed="rId2"/>
          <a:srcRect l="3129" t="13432" r="17393" b="20631"/>
          <a:stretch/>
        </p:blipFill>
        <p:spPr>
          <a:xfrm>
            <a:off x="594536" y="494412"/>
            <a:ext cx="10699011" cy="576816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6 Decision Tree, Boosting, Random Forest (13)"/>
          <p:cNvPicPr>
            <a:picLocks noChangeAspect="1"/>
          </p:cNvPicPr>
          <p:nvPr/>
        </p:nvPicPr>
        <p:blipFill rotWithShape="1">
          <a:blip r:embed="rId2"/>
          <a:srcRect l="4797" t="21027" r="15815" b="12229"/>
          <a:stretch/>
        </p:blipFill>
        <p:spPr>
          <a:xfrm>
            <a:off x="583353" y="434908"/>
            <a:ext cx="10960947" cy="598818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 Decision Tree, Boosting, Random Forest (14)"/>
          <p:cNvPicPr>
            <a:picLocks noChangeAspect="1"/>
          </p:cNvPicPr>
          <p:nvPr/>
        </p:nvPicPr>
        <p:blipFill rotWithShape="1">
          <a:blip r:embed="rId2"/>
          <a:srcRect l="4274" t="40836" r="15985" b="4870"/>
          <a:stretch/>
        </p:blipFill>
        <p:spPr>
          <a:xfrm>
            <a:off x="600740" y="1026041"/>
            <a:ext cx="11234733" cy="4970721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 Decision Tree, Boosting, Random Forest (15)"/>
          <p:cNvPicPr>
            <a:picLocks noChangeAspect="1"/>
          </p:cNvPicPr>
          <p:nvPr/>
        </p:nvPicPr>
        <p:blipFill rotWithShape="1">
          <a:blip r:embed="rId2"/>
          <a:srcRect l="4025" t="5485" r="16938" b="28210"/>
          <a:stretch/>
        </p:blipFill>
        <p:spPr>
          <a:xfrm>
            <a:off x="784616" y="494414"/>
            <a:ext cx="10707827" cy="583727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DCCFA41E-7F18-AE1B-377D-CC212B023EC4}"/>
              </a:ext>
            </a:extLst>
          </p:cNvPr>
          <p:cNvGrpSpPr/>
          <p:nvPr/>
        </p:nvGrpSpPr>
        <p:grpSpPr>
          <a:xfrm>
            <a:off x="107570" y="836721"/>
            <a:ext cx="11945881" cy="5009804"/>
            <a:chOff x="123335" y="1158240"/>
            <a:chExt cx="11945881" cy="5009804"/>
          </a:xfrm>
        </p:grpSpPr>
        <p:pic>
          <p:nvPicPr>
            <p:cNvPr id="3074" name="Picture 2">
              <a:extLst>
                <a:ext uri="{FF2B5EF4-FFF2-40B4-BE49-F238E27FC236}">
                  <a16:creationId xmlns:a16="http://schemas.microsoft.com/office/drawing/2014/main" id="{7D9097F3-19AE-BCA8-700A-E9E87F8198C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694"/>
            <a:stretch/>
          </p:blipFill>
          <p:spPr bwMode="auto">
            <a:xfrm>
              <a:off x="123335" y="1158240"/>
              <a:ext cx="11945881" cy="50098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4ACBEE-43FF-87E7-F08E-587EA877B093}"/>
                </a:ext>
              </a:extLst>
            </p:cNvPr>
            <p:cNvSpPr/>
            <p:nvPr/>
          </p:nvSpPr>
          <p:spPr>
            <a:xfrm>
              <a:off x="7187739" y="2975956"/>
              <a:ext cx="2371898" cy="117486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26D8974-90F1-291A-D7C7-38A7C99328B9}"/>
                </a:ext>
              </a:extLst>
            </p:cNvPr>
            <p:cNvSpPr/>
            <p:nvPr/>
          </p:nvSpPr>
          <p:spPr>
            <a:xfrm>
              <a:off x="5270266" y="3491344"/>
              <a:ext cx="2105893" cy="52647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8377249-29A7-7786-DE02-55B7F89AEBA0}"/>
              </a:ext>
            </a:extLst>
          </p:cNvPr>
          <p:cNvSpPr txBox="1"/>
          <p:nvPr/>
        </p:nvSpPr>
        <p:spPr>
          <a:xfrm>
            <a:off x="2449483" y="6382438"/>
            <a:ext cx="9674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https://medium.com/analytics-vidhya/feature-selection-extended-overview-b58f1d524c1c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B2803B7-3667-C746-CF0A-9C6DE5B73997}"/>
              </a:ext>
            </a:extLst>
          </p:cNvPr>
          <p:cNvSpPr/>
          <p:nvPr/>
        </p:nvSpPr>
        <p:spPr>
          <a:xfrm>
            <a:off x="5178240" y="2450193"/>
            <a:ext cx="1993734" cy="637953"/>
          </a:xfrm>
          <a:custGeom>
            <a:avLst/>
            <a:gdLst>
              <a:gd name="connsiteX0" fmla="*/ 0 w 1993734"/>
              <a:gd name="connsiteY0" fmla="*/ 0 h 637953"/>
              <a:gd name="connsiteX1" fmla="*/ 498434 w 1993734"/>
              <a:gd name="connsiteY1" fmla="*/ 0 h 637953"/>
              <a:gd name="connsiteX2" fmla="*/ 976930 w 1993734"/>
              <a:gd name="connsiteY2" fmla="*/ 0 h 637953"/>
              <a:gd name="connsiteX3" fmla="*/ 1475363 w 1993734"/>
              <a:gd name="connsiteY3" fmla="*/ 0 h 637953"/>
              <a:gd name="connsiteX4" fmla="*/ 1993734 w 1993734"/>
              <a:gd name="connsiteY4" fmla="*/ 0 h 637953"/>
              <a:gd name="connsiteX5" fmla="*/ 1993734 w 1993734"/>
              <a:gd name="connsiteY5" fmla="*/ 331736 h 637953"/>
              <a:gd name="connsiteX6" fmla="*/ 1993734 w 1993734"/>
              <a:gd name="connsiteY6" fmla="*/ 637953 h 637953"/>
              <a:gd name="connsiteX7" fmla="*/ 1515238 w 1993734"/>
              <a:gd name="connsiteY7" fmla="*/ 637953 h 637953"/>
              <a:gd name="connsiteX8" fmla="*/ 976930 w 1993734"/>
              <a:gd name="connsiteY8" fmla="*/ 637953 h 637953"/>
              <a:gd name="connsiteX9" fmla="*/ 538308 w 1993734"/>
              <a:gd name="connsiteY9" fmla="*/ 637953 h 637953"/>
              <a:gd name="connsiteX10" fmla="*/ 0 w 1993734"/>
              <a:gd name="connsiteY10" fmla="*/ 637953 h 637953"/>
              <a:gd name="connsiteX11" fmla="*/ 0 w 1993734"/>
              <a:gd name="connsiteY11" fmla="*/ 306217 h 637953"/>
              <a:gd name="connsiteX12" fmla="*/ 0 w 1993734"/>
              <a:gd name="connsiteY12" fmla="*/ 0 h 63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93734" h="637953" extrusionOk="0">
                <a:moveTo>
                  <a:pt x="0" y="0"/>
                </a:moveTo>
                <a:cubicBezTo>
                  <a:pt x="126427" y="-15282"/>
                  <a:pt x="367021" y="38896"/>
                  <a:pt x="498434" y="0"/>
                </a:cubicBezTo>
                <a:cubicBezTo>
                  <a:pt x="629847" y="-38896"/>
                  <a:pt x="808292" y="38975"/>
                  <a:pt x="976930" y="0"/>
                </a:cubicBezTo>
                <a:cubicBezTo>
                  <a:pt x="1145568" y="-38975"/>
                  <a:pt x="1276364" y="12639"/>
                  <a:pt x="1475363" y="0"/>
                </a:cubicBezTo>
                <a:cubicBezTo>
                  <a:pt x="1674362" y="-12639"/>
                  <a:pt x="1802499" y="31100"/>
                  <a:pt x="1993734" y="0"/>
                </a:cubicBezTo>
                <a:cubicBezTo>
                  <a:pt x="2028384" y="144487"/>
                  <a:pt x="1986709" y="189997"/>
                  <a:pt x="1993734" y="331736"/>
                </a:cubicBezTo>
                <a:cubicBezTo>
                  <a:pt x="2000759" y="473475"/>
                  <a:pt x="1957034" y="561031"/>
                  <a:pt x="1993734" y="637953"/>
                </a:cubicBezTo>
                <a:cubicBezTo>
                  <a:pt x="1769724" y="656790"/>
                  <a:pt x="1728267" y="582657"/>
                  <a:pt x="1515238" y="637953"/>
                </a:cubicBezTo>
                <a:cubicBezTo>
                  <a:pt x="1302209" y="693249"/>
                  <a:pt x="1128757" y="623077"/>
                  <a:pt x="976930" y="637953"/>
                </a:cubicBezTo>
                <a:cubicBezTo>
                  <a:pt x="825103" y="652829"/>
                  <a:pt x="725895" y="597231"/>
                  <a:pt x="538308" y="637953"/>
                </a:cubicBezTo>
                <a:cubicBezTo>
                  <a:pt x="350721" y="678675"/>
                  <a:pt x="206633" y="625843"/>
                  <a:pt x="0" y="637953"/>
                </a:cubicBezTo>
                <a:cubicBezTo>
                  <a:pt x="-24098" y="477785"/>
                  <a:pt x="17402" y="386657"/>
                  <a:pt x="0" y="306217"/>
                </a:cubicBezTo>
                <a:cubicBezTo>
                  <a:pt x="-17402" y="225777"/>
                  <a:pt x="5300" y="75250"/>
                  <a:pt x="0" y="0"/>
                </a:cubicBezTo>
                <a:close/>
              </a:path>
            </a:pathLst>
          </a:custGeom>
          <a:noFill/>
          <a:ln w="57150">
            <a:solidFill>
              <a:srgbClr val="FF000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8048484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031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 Decision Tree, Boosting, Random Forest (16)"/>
          <p:cNvPicPr>
            <a:picLocks noChangeAspect="1"/>
          </p:cNvPicPr>
          <p:nvPr/>
        </p:nvPicPr>
        <p:blipFill rotWithShape="1">
          <a:blip r:embed="rId2"/>
          <a:srcRect l="4494" t="21395" r="16067" b="12790"/>
          <a:stretch/>
        </p:blipFill>
        <p:spPr>
          <a:xfrm>
            <a:off x="580881" y="547576"/>
            <a:ext cx="11030237" cy="593828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ED69D3-3135-1E1D-8A59-53488444F4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26130" r="41336" b="31035"/>
          <a:stretch/>
        </p:blipFill>
        <p:spPr>
          <a:xfrm>
            <a:off x="551793" y="641130"/>
            <a:ext cx="10954299" cy="54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60237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76FF616-1770-C41F-0AA2-E4042E58BE75}"/>
              </a:ext>
            </a:extLst>
          </p:cNvPr>
          <p:cNvGrpSpPr/>
          <p:nvPr/>
        </p:nvGrpSpPr>
        <p:grpSpPr>
          <a:xfrm>
            <a:off x="415159" y="257503"/>
            <a:ext cx="11272344" cy="6342994"/>
            <a:chOff x="399393" y="362606"/>
            <a:chExt cx="11272344" cy="634299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5C360CA-E3FF-7E6B-DB2D-857426EE9C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50" t="2221" r="3406" b="6820"/>
            <a:stretch/>
          </p:blipFill>
          <p:spPr>
            <a:xfrm>
              <a:off x="656896" y="362606"/>
              <a:ext cx="11014841" cy="623789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9D97AF3E-F0AB-9D9D-BED8-BC6D556717A4}"/>
                </a:ext>
              </a:extLst>
            </p:cNvPr>
            <p:cNvSpPr/>
            <p:nvPr/>
          </p:nvSpPr>
          <p:spPr>
            <a:xfrm>
              <a:off x="399393" y="5791200"/>
              <a:ext cx="987973" cy="9144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E157500-D098-409E-96FB-8C943C266AB9}"/>
              </a:ext>
            </a:extLst>
          </p:cNvPr>
          <p:cNvSpPr txBox="1"/>
          <p:nvPr/>
        </p:nvSpPr>
        <p:spPr>
          <a:xfrm>
            <a:off x="751489" y="6442105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/>
              <a:t>https://www.youtube.com/watch?v=AategB38Zqc</a:t>
            </a:r>
          </a:p>
        </p:txBody>
      </p:sp>
    </p:spTree>
    <p:extLst>
      <p:ext uri="{BB962C8B-B14F-4D97-AF65-F5344CB8AC3E}">
        <p14:creationId xmlns:p14="http://schemas.microsoft.com/office/powerpoint/2010/main" val="29241232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28C49737-8C3C-5706-8E7A-2BA4B35E93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65" y="320570"/>
            <a:ext cx="10463070" cy="58893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9DC3397-8C13-A72C-D6F4-C8E571965C21}"/>
              </a:ext>
            </a:extLst>
          </p:cNvPr>
          <p:cNvSpPr txBox="1"/>
          <p:nvPr/>
        </p:nvSpPr>
        <p:spPr>
          <a:xfrm>
            <a:off x="5327745" y="6383541"/>
            <a:ext cx="60971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https://medium.com/@roshmitadey/bagging-v-s-boosting-be765c970fd1</a:t>
            </a:r>
          </a:p>
        </p:txBody>
      </p:sp>
    </p:spTree>
    <p:extLst>
      <p:ext uri="{BB962C8B-B14F-4D97-AF65-F5344CB8AC3E}">
        <p14:creationId xmlns:p14="http://schemas.microsoft.com/office/powerpoint/2010/main" val="9871035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8FE90B84-AE75-D6C3-23CF-833ED3CB7A20}"/>
              </a:ext>
            </a:extLst>
          </p:cNvPr>
          <p:cNvGrpSpPr/>
          <p:nvPr/>
        </p:nvGrpSpPr>
        <p:grpSpPr>
          <a:xfrm>
            <a:off x="373118" y="365235"/>
            <a:ext cx="11345916" cy="6345620"/>
            <a:chOff x="383628" y="370490"/>
            <a:chExt cx="11345916" cy="634562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016C8AB-D517-B697-6D0A-C42C54CBC01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2" t="2988" r="2888" b="7816"/>
            <a:stretch/>
          </p:blipFill>
          <p:spPr>
            <a:xfrm>
              <a:off x="620109" y="370490"/>
              <a:ext cx="11109435" cy="611702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E536092-DCF0-07D6-82FF-752E7F8E18B9}"/>
                </a:ext>
              </a:extLst>
            </p:cNvPr>
            <p:cNvSpPr/>
            <p:nvPr/>
          </p:nvSpPr>
          <p:spPr>
            <a:xfrm>
              <a:off x="383628" y="5717628"/>
              <a:ext cx="1040524" cy="99848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12403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595C5F2D-4E7A-97CB-2BE5-041F9B9F0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69" y="1101323"/>
            <a:ext cx="11648364" cy="404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DBF95A-3BA0-5428-3080-829AE0F980E0}"/>
              </a:ext>
            </a:extLst>
          </p:cNvPr>
          <p:cNvSpPr txBox="1"/>
          <p:nvPr/>
        </p:nvSpPr>
        <p:spPr>
          <a:xfrm>
            <a:off x="5546110" y="6176581"/>
            <a:ext cx="60971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/>
              <a:t>https://medium.com/analytics-vidhya/ensemble-models-bagging-boosting-c33706db0b0b</a:t>
            </a:r>
          </a:p>
        </p:txBody>
      </p:sp>
    </p:spTree>
    <p:extLst>
      <p:ext uri="{BB962C8B-B14F-4D97-AF65-F5344CB8AC3E}">
        <p14:creationId xmlns:p14="http://schemas.microsoft.com/office/powerpoint/2010/main" val="22855007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1465B3D7-F8B7-0C7A-41BF-A1E25416C0FF}"/>
              </a:ext>
            </a:extLst>
          </p:cNvPr>
          <p:cNvGrpSpPr/>
          <p:nvPr/>
        </p:nvGrpSpPr>
        <p:grpSpPr>
          <a:xfrm>
            <a:off x="116006" y="245895"/>
            <a:ext cx="11673272" cy="6612105"/>
            <a:chOff x="116006" y="245895"/>
            <a:chExt cx="11673272" cy="661210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5F57E2C-2677-2C51-76EA-82476664C0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58" t="2988" r="11293" b="12338"/>
            <a:stretch/>
          </p:blipFill>
          <p:spPr>
            <a:xfrm>
              <a:off x="402721" y="245895"/>
              <a:ext cx="11386557" cy="6475627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CD84E22-126E-CD32-2FDF-BA50C177205E}"/>
                </a:ext>
              </a:extLst>
            </p:cNvPr>
            <p:cNvSpPr/>
            <p:nvPr/>
          </p:nvSpPr>
          <p:spPr>
            <a:xfrm>
              <a:off x="116006" y="6032310"/>
              <a:ext cx="1317009" cy="825690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56179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866EBF-A139-E4EB-4775-55B7288CC3B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89" t="3583" r="4851" b="17612"/>
          <a:stretch/>
        </p:blipFill>
        <p:spPr>
          <a:xfrm>
            <a:off x="186983" y="467436"/>
            <a:ext cx="11913567" cy="5923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55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292B56C8-6045-3FD1-8400-CF4AAD347BDD}"/>
              </a:ext>
            </a:extLst>
          </p:cNvPr>
          <p:cNvGrpSpPr/>
          <p:nvPr/>
        </p:nvGrpSpPr>
        <p:grpSpPr>
          <a:xfrm>
            <a:off x="293427" y="344607"/>
            <a:ext cx="11368400" cy="6318914"/>
            <a:chOff x="293427" y="344607"/>
            <a:chExt cx="11368400" cy="63189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100F3EB-8A16-00D9-F1F8-D1CDA52E36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93" t="3882" r="5970" b="6368"/>
            <a:stretch/>
          </p:blipFill>
          <p:spPr>
            <a:xfrm>
              <a:off x="530173" y="344607"/>
              <a:ext cx="11131654" cy="631891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1F59E68-3A5D-D0CE-0BDE-CBC088D26B94}"/>
                </a:ext>
              </a:extLst>
            </p:cNvPr>
            <p:cNvSpPr/>
            <p:nvPr/>
          </p:nvSpPr>
          <p:spPr>
            <a:xfrm>
              <a:off x="293427" y="5868538"/>
              <a:ext cx="1323833" cy="79157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6908158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338A6E-F137-776F-2108-9DFA2CBEB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070" y="216063"/>
            <a:ext cx="6106102" cy="32129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E4F6B9-0590-4EDE-9AF5-DA04A52E19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106" y="340242"/>
            <a:ext cx="5776833" cy="6012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42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Content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1447253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What is cross entropy and conditional entropy?</a:t>
            </a:r>
          </a:p>
          <a:p>
            <a:r>
              <a:rPr lang="en-US" dirty="0"/>
              <a:t>What is Information Gain?</a:t>
            </a:r>
          </a:p>
          <a:p>
            <a:r>
              <a:rPr lang="en-US" dirty="0"/>
              <a:t>Decision Tree</a:t>
            </a:r>
          </a:p>
          <a:p>
            <a:r>
              <a:rPr lang="en-US" dirty="0"/>
              <a:t>Bagging</a:t>
            </a:r>
          </a:p>
          <a:p>
            <a:r>
              <a:rPr lang="en-US" dirty="0"/>
              <a:t>Boosting </a:t>
            </a:r>
          </a:p>
          <a:p>
            <a:r>
              <a:rPr lang="en-US" dirty="0"/>
              <a:t>Random Forest</a:t>
            </a:r>
          </a:p>
          <a:p>
            <a:r>
              <a:rPr lang="en-US" dirty="0"/>
              <a:t>Feature Importance from Random Forest </a:t>
            </a:r>
          </a:p>
          <a:p>
            <a:r>
              <a:rPr lang="en-US" dirty="0"/>
              <a:t>Hands-on Exercises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018B6-A072-0F0A-F2E6-CB7710D7F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Hands-on Exercises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35EBFE-B7CB-8E81-0DCB-CAF631EA5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Decision Tree</a:t>
            </a:r>
            <a:endParaRPr lang="en-US" sz="2800" dirty="0">
              <a:hlinkClick r:id="rId2"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hlinkClick r:id="rId2"/>
              </a:rPr>
              <a:t>https://www.geeksforgeeks.org/decision-tree-introduction-example/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/>
              <a:t>Apply the decision on the prostate cancer methylation data</a:t>
            </a:r>
          </a:p>
          <a:p>
            <a:r>
              <a:rPr lang="en-US" sz="2800" dirty="0"/>
              <a:t>Random Forest and Feature Importance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hlinkClick r:id="rId3"/>
              </a:rPr>
              <a:t>https://inria.github.io/scikit-learn-mooc/python_scripts/dev_features_importance.html</a:t>
            </a:r>
            <a:endParaRPr lang="en-US" sz="2400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2400" dirty="0">
                <a:hlinkClick r:id="rId4"/>
              </a:rPr>
              <a:t>https://www.kaggle.com/code/pratikkgandhi/predicting-breast-cancer-with-random-forest-95</a:t>
            </a:r>
            <a:endParaRPr lang="en-US" sz="2400" dirty="0"/>
          </a:p>
          <a:p>
            <a:pPr marL="457200" lvl="1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5127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" y="200955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6000" dirty="0"/>
              <a:t>Thanks for your attention!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7700" y="4948517"/>
            <a:ext cx="10515600" cy="1228445"/>
          </a:xfrm>
        </p:spPr>
        <p:txBody>
          <a:bodyPr/>
          <a:lstStyle/>
          <a:p>
            <a:pPr marL="0" indent="0" algn="ctr">
              <a:buNone/>
            </a:pPr>
            <a:r>
              <a:rPr lang="vi-VN" sz="2000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Giảng viên: TS. Lưu Phúc Lợi</a:t>
            </a:r>
          </a:p>
          <a:p>
            <a:pPr marL="0" indent="0" algn="ctr">
              <a:buNone/>
            </a:pPr>
            <a:r>
              <a:rPr lang="vi-VN" sz="2000" b="1" dirty="0">
                <a:latin typeface="Calibri Light" panose="020F0302020204030204" pitchFamily="34" charset="0"/>
                <a:cs typeface="Calibri Light" panose="020F0302020204030204" pitchFamily="34" charset="0"/>
                <a:sym typeface="Calibri"/>
                <a:hlinkClick r:id="rId2"/>
              </a:rPr>
              <a:t>Luu.p.loi@googlemail.com</a:t>
            </a:r>
            <a:endParaRPr lang="vi-VN" sz="2000" b="1" dirty="0">
              <a:latin typeface="Calibri Light" panose="020F0302020204030204" pitchFamily="34" charset="0"/>
              <a:cs typeface="Calibri Light" panose="020F0302020204030204" pitchFamily="34" charset="0"/>
              <a:sym typeface="Calibri"/>
            </a:endParaRPr>
          </a:p>
          <a:p>
            <a:pPr marL="0" indent="0" algn="ctr">
              <a:buNone/>
            </a:pPr>
            <a:r>
              <a:rPr lang="vi-VN" sz="2000" b="1" dirty="0">
                <a:latin typeface="Calibri Light" panose="020F0302020204030204" pitchFamily="34" charset="0"/>
                <a:cs typeface="Calibri Light" panose="020F0302020204030204" pitchFamily="34" charset="0"/>
                <a:sym typeface="Calibri"/>
              </a:rPr>
              <a:t>Zalo: 0901802182</a:t>
            </a:r>
            <a:endParaRPr lang="vi-VN" sz="1100" dirty="0"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6 Decision Tree, Boosting, Random Forest"/>
          <p:cNvPicPr>
            <a:picLocks noChangeAspect="1"/>
          </p:cNvPicPr>
          <p:nvPr/>
        </p:nvPicPr>
        <p:blipFill rotWithShape="1">
          <a:blip r:embed="rId2"/>
          <a:srcRect l="5273" t="12864" r="11616" b="18940"/>
          <a:stretch/>
        </p:blipFill>
        <p:spPr>
          <a:xfrm>
            <a:off x="559095" y="466166"/>
            <a:ext cx="11281295" cy="60152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 Decision Tree, Boosting, Random Forest (1)"/>
          <p:cNvPicPr>
            <a:picLocks noChangeAspect="1"/>
          </p:cNvPicPr>
          <p:nvPr/>
        </p:nvPicPr>
        <p:blipFill rotWithShape="1">
          <a:blip r:embed="rId2"/>
          <a:srcRect l="4691" t="15103" r="11326" b="22290"/>
          <a:stretch/>
        </p:blipFill>
        <p:spPr>
          <a:xfrm>
            <a:off x="500893" y="515611"/>
            <a:ext cx="11314589" cy="548132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 Decision Tree, Boosting, Random Forest (2)"/>
          <p:cNvPicPr>
            <a:picLocks noChangeAspect="1"/>
          </p:cNvPicPr>
          <p:nvPr/>
        </p:nvPicPr>
        <p:blipFill rotWithShape="1">
          <a:blip r:embed="rId2"/>
          <a:srcRect l="5714" t="17113" r="14052" b="13826"/>
          <a:stretch/>
        </p:blipFill>
        <p:spPr>
          <a:xfrm>
            <a:off x="744464" y="542261"/>
            <a:ext cx="10557042" cy="577347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6 Decision Tree, Boosting, Random Forest (3)"/>
          <p:cNvPicPr>
            <a:picLocks noChangeAspect="1"/>
          </p:cNvPicPr>
          <p:nvPr/>
        </p:nvPicPr>
        <p:blipFill rotWithShape="1">
          <a:blip r:embed="rId2"/>
          <a:srcRect l="5550" t="15395" r="12598" b="15941"/>
          <a:stretch/>
        </p:blipFill>
        <p:spPr>
          <a:xfrm>
            <a:off x="584790" y="489098"/>
            <a:ext cx="10959510" cy="59745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6 Decision Tree, Boosting, Random Forest (4)"/>
          <p:cNvPicPr>
            <a:picLocks noChangeAspect="1"/>
          </p:cNvPicPr>
          <p:nvPr/>
        </p:nvPicPr>
        <p:blipFill rotWithShape="1">
          <a:blip r:embed="rId2"/>
          <a:srcRect l="5949" t="15139" r="12345" b="26101"/>
          <a:stretch/>
        </p:blipFill>
        <p:spPr>
          <a:xfrm>
            <a:off x="383262" y="642717"/>
            <a:ext cx="11161038" cy="521582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16 Decision Tree, Boosting, Random Forest (5)"/>
          <p:cNvPicPr>
            <a:picLocks noChangeAspect="1"/>
          </p:cNvPicPr>
          <p:nvPr/>
        </p:nvPicPr>
        <p:blipFill rotWithShape="1">
          <a:blip r:embed="rId2"/>
          <a:srcRect l="4330" t="16666" r="11950" b="13488"/>
          <a:stretch/>
        </p:blipFill>
        <p:spPr>
          <a:xfrm>
            <a:off x="595422" y="590108"/>
            <a:ext cx="10829262" cy="587073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宋体"/>
        <a:font script="Hant" typeface="新細明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3068</TotalTime>
  <Words>185</Words>
  <Application>Microsoft Office PowerPoint</Application>
  <PresentationFormat>Widescreen</PresentationFormat>
  <Paragraphs>29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SimSun</vt:lpstr>
      <vt:lpstr>Arial</vt:lpstr>
      <vt:lpstr>Calibri Light</vt:lpstr>
      <vt:lpstr>Wingdings</vt:lpstr>
      <vt:lpstr>Office Theme</vt:lpstr>
      <vt:lpstr>Embedded Methods  Feature Importance from Random Forest</vt:lpstr>
      <vt:lpstr>PowerPoint Presentation</vt:lpstr>
      <vt:lpstr>Content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Hands-on Exercises</vt:lpstr>
      <vt:lpstr>Thanks for your attention!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 Importance from Random Forest</dc:title>
  <dc:creator/>
  <cp:lastModifiedBy>Luu Loi</cp:lastModifiedBy>
  <cp:revision>188</cp:revision>
  <dcterms:created xsi:type="dcterms:W3CDTF">2024-12-09T09:51:50Z</dcterms:created>
  <dcterms:modified xsi:type="dcterms:W3CDTF">2025-11-14T12:43:04Z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1033-11.1.0.11708</vt:lpwstr>
  </property>
  <property fmtid="{D5CDD505-2E9C-101B-9397-08002B2CF9AE}" pid="3" name="ICV">
    <vt:lpwstr/>
  </property>
</Properties>
</file>